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sldIdLst>
    <p:sldId id="256" r:id="rId2"/>
    <p:sldId id="270" r:id="rId3"/>
    <p:sldId id="267" r:id="rId4"/>
    <p:sldId id="272" r:id="rId5"/>
    <p:sldId id="273" r:id="rId6"/>
    <p:sldId id="274" r:id="rId7"/>
    <p:sldId id="276" r:id="rId8"/>
    <p:sldId id="275" r:id="rId9"/>
    <p:sldId id="277" r:id="rId10"/>
    <p:sldId id="278" r:id="rId11"/>
    <p:sldId id="279" r:id="rId12"/>
    <p:sldId id="262" r:id="rId13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+mn-ea"/>
        <a:cs typeface="Heiti SC Light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+mn-ea"/>
        <a:cs typeface="Heiti SC Light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+mn-ea"/>
        <a:cs typeface="Heiti SC Light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+mn-ea"/>
        <a:cs typeface="Heiti SC Light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+mn-ea"/>
        <a:cs typeface="Heiti SC Light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+mn-ea"/>
        <a:cs typeface="Heiti SC Light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+mn-ea"/>
        <a:cs typeface="Heiti SC Light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+mn-ea"/>
        <a:cs typeface="Heiti SC Light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+mn-ea"/>
        <a:cs typeface="Heiti SC Light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60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166" y="4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74FAD-4840-4887-A2E2-DB7F46975DAD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17A68-87B0-460D-84AF-D924DC4CF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01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17A68-87B0-460D-84AF-D924DC4CF3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49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4116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2286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6347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2937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226343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5296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5570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7113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60285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521134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568145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Heiti SC Light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Heiti SC Light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Heiti SC Light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Heiti SC Light" charset="0"/>
          <a:sym typeface="Gill Sans" charset="0"/>
        </a:defRPr>
      </a:lvl9pPr>
    </p:titleStyle>
    <p:bodyStyle>
      <a:lvl1pPr marL="838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7254875"/>
            <a:ext cx="2514600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6400" y="0"/>
            <a:ext cx="11811000" cy="1676400"/>
          </a:xfrm>
        </p:spPr>
        <p:txBody>
          <a:bodyPr/>
          <a:lstStyle/>
          <a:p>
            <a:r>
              <a:rPr lang="en-US" altLang="en-US" sz="8800" dirty="0" smtClean="0">
                <a:solidFill>
                  <a:srgbClr val="2B4714"/>
                </a:solidFill>
                <a:latin typeface="Gotham" charset="0"/>
                <a:cs typeface="Gotham" charset="0"/>
                <a:sym typeface="Gotham" charset="0"/>
              </a:rPr>
              <a:t>Running a report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0200" y="2039815"/>
            <a:ext cx="1209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smtClean="0"/>
              <a:t>Reports in </a:t>
            </a:r>
            <a:r>
              <a:rPr lang="en-US" sz="3600" dirty="0" err="1" smtClean="0"/>
              <a:t>Cognos</a:t>
            </a:r>
            <a:r>
              <a:rPr lang="en-US" sz="3600" dirty="0" smtClean="0"/>
              <a:t> 11 can be run by simply clicking on the report name. Depending on the report configuration the report will run in the same browser window or a new browser window.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200" y="4711554"/>
            <a:ext cx="3098800" cy="178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3479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7254875"/>
            <a:ext cx="2514600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6400" y="0"/>
            <a:ext cx="11811000" cy="1676400"/>
          </a:xfrm>
        </p:spPr>
        <p:txBody>
          <a:bodyPr/>
          <a:lstStyle/>
          <a:p>
            <a:r>
              <a:rPr lang="en-US" altLang="en-US" sz="5400" dirty="0" smtClean="0">
                <a:solidFill>
                  <a:srgbClr val="2B4714"/>
                </a:solidFill>
                <a:latin typeface="Gotham" charset="0"/>
                <a:cs typeface="Gotham" charset="0"/>
                <a:sym typeface="Gotham" charset="0"/>
              </a:rPr>
              <a:t>Running a report in different formats</a:t>
            </a:r>
            <a:endParaRPr lang="en-US" sz="5400" dirty="0"/>
          </a:p>
        </p:txBody>
      </p:sp>
      <p:sp>
        <p:nvSpPr>
          <p:cNvPr id="10" name="TextBox 9"/>
          <p:cNvSpPr txBox="1"/>
          <p:nvPr/>
        </p:nvSpPr>
        <p:spPr>
          <a:xfrm>
            <a:off x="330200" y="1752600"/>
            <a:ext cx="1226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/>
              <a:t>Reports in </a:t>
            </a:r>
            <a:r>
              <a:rPr lang="en-US" sz="3200" dirty="0" err="1" smtClean="0"/>
              <a:t>Cognos</a:t>
            </a:r>
            <a:r>
              <a:rPr lang="en-US" sz="3200" dirty="0" smtClean="0"/>
              <a:t> 11 can be created in different formats, besides the web-based version. </a:t>
            </a:r>
          </a:p>
          <a:p>
            <a:pPr algn="l"/>
            <a:endParaRPr lang="en-US" sz="3200" dirty="0"/>
          </a:p>
          <a:p>
            <a:pPr algn="l"/>
            <a:r>
              <a:rPr lang="en-US" sz="3200" dirty="0" smtClean="0"/>
              <a:t>There are a couple of ways to accomplish it: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3932549"/>
            <a:ext cx="1604224" cy="24628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3201" y="6899031"/>
            <a:ext cx="3454099" cy="2819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665" y="6805246"/>
            <a:ext cx="3581400" cy="10763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3338" y="6841465"/>
            <a:ext cx="2494512" cy="287696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159000" y="3834807"/>
            <a:ext cx="10439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/>
              <a:t>If the report has been run in the browser, it can be created in a different format by clicking on the triangle highlight in the left. </a:t>
            </a:r>
          </a:p>
          <a:p>
            <a:pPr algn="l"/>
            <a:endParaRPr lang="en-US" sz="3200" dirty="0"/>
          </a:p>
          <a:p>
            <a:pPr algn="l"/>
            <a:r>
              <a:rPr lang="en-US" sz="3200" dirty="0" smtClean="0"/>
              <a:t>If the report has not been run then it can be run from the navigation pane by following the steps below:</a:t>
            </a:r>
            <a:endParaRPr lang="en-US" sz="3200" dirty="0"/>
          </a:p>
        </p:txBody>
      </p:sp>
      <p:cxnSp>
        <p:nvCxnSpPr>
          <p:cNvPr id="3" name="Curved Connector 2"/>
          <p:cNvCxnSpPr/>
          <p:nvPr/>
        </p:nvCxnSpPr>
        <p:spPr bwMode="auto">
          <a:xfrm flipV="1">
            <a:off x="3530600" y="7295908"/>
            <a:ext cx="1495909" cy="171692"/>
          </a:xfrm>
          <a:prstGeom prst="curvedConnector3">
            <a:avLst>
              <a:gd name="adj1" fmla="val 50000"/>
            </a:avLst>
          </a:prstGeom>
          <a:blipFill dpi="0" rotWithShape="0">
            <a:blip r:embed="rId7"/>
            <a:srcRect/>
            <a:tile tx="0" ty="0" sx="100000" sy="100000" flip="none" algn="tl"/>
          </a:blip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Curved Connector 16"/>
          <p:cNvCxnSpPr/>
          <p:nvPr/>
        </p:nvCxnSpPr>
        <p:spPr bwMode="auto">
          <a:xfrm flipV="1">
            <a:off x="6197600" y="6942931"/>
            <a:ext cx="775738" cy="333983"/>
          </a:xfrm>
          <a:prstGeom prst="curvedConnector3">
            <a:avLst>
              <a:gd name="adj1" fmla="val 50000"/>
            </a:avLst>
          </a:prstGeom>
          <a:blipFill dpi="0" rotWithShape="0">
            <a:blip r:embed="rId7"/>
            <a:srcRect/>
            <a:tile tx="0" ty="0" sx="100000" sy="100000" flip="none" algn="tl"/>
          </a:blip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4258773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/>
          </p:cNvSpPr>
          <p:nvPr/>
        </p:nvSpPr>
        <p:spPr bwMode="auto">
          <a:xfrm>
            <a:off x="444500" y="317500"/>
            <a:ext cx="868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2400">
                <a:solidFill>
                  <a:srgbClr val="FFFFFF"/>
                </a:solidFill>
                <a:latin typeface="65 Helvetica Medium" charset="0"/>
                <a:cs typeface="65 Helvetica Medium" charset="0"/>
                <a:sym typeface="65 Helvetica Medium" charset="0"/>
              </a:rPr>
              <a:t>Place text here.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1270000" y="3810000"/>
            <a:ext cx="10464800" cy="1676400"/>
          </a:xfrm>
        </p:spPr>
        <p:txBody>
          <a:bodyPr/>
          <a:lstStyle/>
          <a:p>
            <a:r>
              <a:rPr lang="en-US" altLang="en-US" sz="8800" dirty="0" smtClean="0">
                <a:solidFill>
                  <a:srgbClr val="2B4714"/>
                </a:solidFill>
                <a:latin typeface="Gotham" charset="0"/>
                <a:cs typeface="Gotham" charset="0"/>
                <a:sym typeface="Gotham" charset="0"/>
              </a:rPr>
              <a:t>Thank you</a:t>
            </a:r>
            <a:endParaRPr lang="en-US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88" y="0"/>
            <a:ext cx="11430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/>
          <p:cNvSpPr>
            <a:spLocks/>
          </p:cNvSpPr>
          <p:nvPr/>
        </p:nvSpPr>
        <p:spPr bwMode="auto">
          <a:xfrm>
            <a:off x="673100" y="2286000"/>
            <a:ext cx="6972300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cs typeface="Heiti SC Light" charset="0"/>
                <a:sym typeface="Gill Sans" charset="0"/>
              </a:defRPr>
            </a:lvl1pPr>
            <a:lvl2pPr marL="1282700" indent="-57150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cs typeface="Heiti SC Light" charset="0"/>
                <a:sym typeface="Gill Sans" charset="0"/>
              </a:defRPr>
            </a:lvl2pPr>
            <a:lvl3pPr marL="1727200" indent="-57150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cs typeface="Heiti SC Light" charset="0"/>
                <a:sym typeface="Gill Sans" charset="0"/>
              </a:defRPr>
            </a:lvl3pPr>
            <a:lvl4pPr marL="2171700" indent="-57150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cs typeface="Heiti SC Light" charset="0"/>
                <a:sym typeface="Gill Sans" charset="0"/>
              </a:defRPr>
            </a:lvl4pPr>
            <a:lvl5pPr marL="2616200" indent="-57150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cs typeface="Heiti SC Light" charset="0"/>
                <a:sym typeface="Gill Sans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cs typeface="Heiti SC Light" charset="0"/>
                <a:sym typeface="Gill Sans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cs typeface="Heiti SC Light" charset="0"/>
                <a:sym typeface="Gill Sans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cs typeface="Heiti SC Light" charset="0"/>
                <a:sym typeface="Gill Sans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cs typeface="Heiti SC Light" charset="0"/>
                <a:sym typeface="Gill Sans" charset="0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ts val="1000"/>
              </a:spcBef>
              <a:buSzTx/>
              <a:buFontTx/>
              <a:buNone/>
            </a:pPr>
            <a:r>
              <a:rPr lang="en-US" altLang="en-US" sz="7200" dirty="0" err="1">
                <a:solidFill>
                  <a:srgbClr val="FF6600"/>
                </a:solidFill>
                <a:latin typeface="Gotham" charset="0"/>
                <a:cs typeface="Gotham" charset="0"/>
                <a:sym typeface="Gotham" charset="0"/>
              </a:rPr>
              <a:t>Cognos</a:t>
            </a:r>
            <a:r>
              <a:rPr lang="en-US" altLang="en-US" sz="7200" dirty="0">
                <a:solidFill>
                  <a:srgbClr val="FF6600"/>
                </a:solidFill>
                <a:latin typeface="Gotham" charset="0"/>
                <a:cs typeface="Gotham" charset="0"/>
                <a:sym typeface="Gotham" charset="0"/>
              </a:rPr>
              <a:t> 11 Upgrade: Consumer Introduction</a:t>
            </a:r>
            <a:endParaRPr lang="en-US" altLang="en-US" sz="5400" dirty="0">
              <a:solidFill>
                <a:srgbClr val="FF6600"/>
              </a:solidFill>
              <a:latin typeface="Gotham" charset="0"/>
              <a:cs typeface="Gotham" charset="0"/>
              <a:sym typeface="Gotham" charset="0"/>
            </a:endParaRPr>
          </a:p>
          <a:p>
            <a:pPr algn="l" eaLnBrk="1" hangingPunct="1">
              <a:lnSpc>
                <a:spcPct val="70000"/>
              </a:lnSpc>
              <a:spcBef>
                <a:spcPts val="1000"/>
              </a:spcBef>
              <a:buSzTx/>
              <a:buFontTx/>
              <a:buNone/>
            </a:pPr>
            <a:endParaRPr lang="en-US" altLang="en-US" sz="2400" dirty="0">
              <a:solidFill>
                <a:srgbClr val="2B4714"/>
              </a:solidFill>
              <a:latin typeface="Gotham Bold" charset="0"/>
              <a:cs typeface="Gotham Bold" charset="0"/>
              <a:sym typeface="Gotham Bold" charset="0"/>
            </a:endParaRPr>
          </a:p>
          <a:p>
            <a:pPr algn="l" eaLnBrk="1" hangingPunct="1">
              <a:lnSpc>
                <a:spcPct val="70000"/>
              </a:lnSpc>
              <a:spcBef>
                <a:spcPts val="1000"/>
              </a:spcBef>
              <a:buSzTx/>
              <a:buFontTx/>
              <a:buNone/>
            </a:pPr>
            <a:r>
              <a:rPr lang="en-US" altLang="en-US" sz="1800" smtClean="0">
                <a:solidFill>
                  <a:srgbClr val="2B4714"/>
                </a:solidFill>
                <a:latin typeface="Gotham Bold" charset="0"/>
                <a:cs typeface="Gotham Bold" charset="0"/>
                <a:sym typeface="Gotham Bold" charset="0"/>
              </a:rPr>
              <a:t>April 1, </a:t>
            </a:r>
            <a:r>
              <a:rPr lang="en-US" altLang="en-US" sz="1800" dirty="0">
                <a:solidFill>
                  <a:srgbClr val="2B4714"/>
                </a:solidFill>
                <a:latin typeface="Gotham Bold" charset="0"/>
                <a:cs typeface="Gotham Bold" charset="0"/>
                <a:sym typeface="Gotham Bold" charset="0"/>
              </a:rPr>
              <a:t>2018</a:t>
            </a:r>
          </a:p>
          <a:p>
            <a:pPr algn="l" eaLnBrk="1" hangingPunct="1">
              <a:lnSpc>
                <a:spcPct val="70000"/>
              </a:lnSpc>
              <a:spcBef>
                <a:spcPts val="1000"/>
              </a:spcBef>
              <a:buSzTx/>
              <a:buFontTx/>
              <a:buNone/>
            </a:pPr>
            <a:r>
              <a:rPr lang="en-US" altLang="en-US" sz="1800" dirty="0">
                <a:solidFill>
                  <a:srgbClr val="2B4714"/>
                </a:solidFill>
                <a:latin typeface="Gotham Bold" charset="0"/>
                <a:cs typeface="Gotham Bold" charset="0"/>
                <a:sym typeface="Gotham Bold" charset="0"/>
              </a:rPr>
              <a:t>Office of Information Technology</a:t>
            </a:r>
          </a:p>
          <a:p>
            <a:pPr algn="l" eaLnBrk="1" hangingPunct="1">
              <a:lnSpc>
                <a:spcPct val="70000"/>
              </a:lnSpc>
              <a:spcBef>
                <a:spcPts val="1000"/>
              </a:spcBef>
              <a:buSzTx/>
              <a:buFontTx/>
              <a:buNone/>
            </a:pPr>
            <a:r>
              <a:rPr lang="en-US" altLang="en-US" sz="1800" dirty="0">
                <a:solidFill>
                  <a:srgbClr val="2B4714"/>
                </a:solidFill>
                <a:latin typeface="Gotham Bold" charset="0"/>
                <a:cs typeface="Gotham Bold" charset="0"/>
                <a:sym typeface="Gotham Bold" charset="0"/>
              </a:rPr>
              <a:t>Presented by Andrey Campos</a:t>
            </a:r>
          </a:p>
        </p:txBody>
      </p:sp>
    </p:spTree>
    <p:extLst>
      <p:ext uri="{BB962C8B-B14F-4D97-AF65-F5344CB8AC3E}">
        <p14:creationId xmlns:p14="http://schemas.microsoft.com/office/powerpoint/2010/main" val="198430340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7254875"/>
            <a:ext cx="2514600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70000" y="0"/>
            <a:ext cx="10464800" cy="1676400"/>
          </a:xfrm>
        </p:spPr>
        <p:txBody>
          <a:bodyPr/>
          <a:lstStyle/>
          <a:p>
            <a:r>
              <a:rPr lang="en-US" altLang="en-US" sz="8800" dirty="0" smtClean="0">
                <a:solidFill>
                  <a:srgbClr val="2B4714"/>
                </a:solidFill>
                <a:latin typeface="Gotham" charset="0"/>
                <a:cs typeface="Gotham" charset="0"/>
                <a:sym typeface="Gotham" charset="0"/>
              </a:rPr>
              <a:t>Introduction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1200" y="2819400"/>
            <a:ext cx="11709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smtClean="0"/>
              <a:t>The University of La Verne is upgrading to </a:t>
            </a:r>
            <a:r>
              <a:rPr lang="en-US" sz="3600" dirty="0" err="1" smtClean="0"/>
              <a:t>Cognos</a:t>
            </a:r>
            <a:r>
              <a:rPr lang="en-US" sz="3600" dirty="0" smtClean="0"/>
              <a:t> 11 starting </a:t>
            </a:r>
            <a:r>
              <a:rPr lang="en-US" sz="3600" dirty="0" smtClean="0"/>
              <a:t>April 1, </a:t>
            </a:r>
            <a:r>
              <a:rPr lang="en-US" sz="3600" dirty="0" smtClean="0"/>
              <a:t>2018. This change is driven by IBM stopping support for </a:t>
            </a:r>
            <a:r>
              <a:rPr lang="en-US" sz="3600" dirty="0" err="1" smtClean="0"/>
              <a:t>Cognos</a:t>
            </a:r>
            <a:r>
              <a:rPr lang="en-US" sz="3600" dirty="0" smtClean="0"/>
              <a:t> 10. </a:t>
            </a:r>
          </a:p>
          <a:p>
            <a:pPr algn="l"/>
            <a:endParaRPr lang="en-US" sz="3600" dirty="0"/>
          </a:p>
          <a:p>
            <a:pPr algn="l"/>
            <a:r>
              <a:rPr lang="en-US" sz="3600" dirty="0" smtClean="0"/>
              <a:t>This presentation will provide an overview of the interface changes for </a:t>
            </a:r>
            <a:r>
              <a:rPr lang="en-US" sz="3600" dirty="0" err="1" smtClean="0"/>
              <a:t>Cognos</a:t>
            </a:r>
            <a:r>
              <a:rPr lang="en-US" sz="3600" dirty="0" smtClean="0"/>
              <a:t> </a:t>
            </a:r>
            <a:r>
              <a:rPr lang="en-US" sz="3600" dirty="0"/>
              <a:t>r</a:t>
            </a:r>
            <a:r>
              <a:rPr lang="en-US" sz="3600" dirty="0" smtClean="0"/>
              <a:t>eports consumers. </a:t>
            </a:r>
            <a:endParaRPr lang="en-US" sz="3600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7254875"/>
            <a:ext cx="2514600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70000" y="0"/>
            <a:ext cx="10464800" cy="1676400"/>
          </a:xfrm>
        </p:spPr>
        <p:txBody>
          <a:bodyPr/>
          <a:lstStyle/>
          <a:p>
            <a:r>
              <a:rPr lang="en-US" altLang="en-US" sz="8800" dirty="0" smtClean="0">
                <a:solidFill>
                  <a:srgbClr val="2B4714"/>
                </a:solidFill>
                <a:latin typeface="Gotham" charset="0"/>
                <a:cs typeface="Gotham" charset="0"/>
                <a:sym typeface="Gotham" charset="0"/>
              </a:rPr>
              <a:t>Sign-in Page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0200" y="2039815"/>
            <a:ext cx="86106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smtClean="0"/>
              <a:t>The new Sign-in page is shown below</a:t>
            </a:r>
          </a:p>
          <a:p>
            <a:pPr algn="l"/>
            <a:endParaRPr lang="en-US" sz="3600" dirty="0"/>
          </a:p>
          <a:p>
            <a:pPr algn="l"/>
            <a:r>
              <a:rPr lang="en-US" sz="3600" dirty="0" smtClean="0"/>
              <a:t>The username and password remain the same as they were with </a:t>
            </a:r>
            <a:r>
              <a:rPr lang="en-US" sz="3600" dirty="0" err="1" smtClean="0"/>
              <a:t>Cognos</a:t>
            </a:r>
            <a:r>
              <a:rPr lang="en-US" sz="3600" dirty="0" smtClean="0"/>
              <a:t> 10, your Windows credentials.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480" y="5460673"/>
            <a:ext cx="5989839" cy="3772227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8" name="Group 7"/>
          <p:cNvGrpSpPr/>
          <p:nvPr/>
        </p:nvGrpSpPr>
        <p:grpSpPr>
          <a:xfrm>
            <a:off x="8940800" y="1371600"/>
            <a:ext cx="4495800" cy="3886200"/>
            <a:chOff x="8940800" y="1371600"/>
            <a:chExt cx="4495800" cy="3886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9609" y="2039815"/>
              <a:ext cx="2430991" cy="28425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Multiply 10"/>
            <p:cNvSpPr/>
            <p:nvPr/>
          </p:nvSpPr>
          <p:spPr bwMode="auto">
            <a:xfrm>
              <a:off x="8940800" y="1371600"/>
              <a:ext cx="4495800" cy="3886200"/>
            </a:xfrm>
            <a:prstGeom prst="mathMultiply">
              <a:avLst>
                <a:gd name="adj1" fmla="val 3007"/>
              </a:avLst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cs typeface="Heiti SC Light" charset="0"/>
                <a:sym typeface="Gill Sans" charset="0"/>
              </a:endParaRPr>
            </a:p>
          </p:txBody>
        </p:sp>
      </p:grpSp>
      <p:cxnSp>
        <p:nvCxnSpPr>
          <p:cNvPr id="15" name="Curved Connector 14"/>
          <p:cNvCxnSpPr>
            <a:endCxn id="4" idx="0"/>
          </p:cNvCxnSpPr>
          <p:nvPr/>
        </p:nvCxnSpPr>
        <p:spPr bwMode="auto">
          <a:xfrm rot="10800000" flipV="1">
            <a:off x="6502401" y="4128871"/>
            <a:ext cx="3487211" cy="1331801"/>
          </a:xfrm>
          <a:prstGeom prst="curvedConnector2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9475850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7254875"/>
            <a:ext cx="2514600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70000" y="0"/>
            <a:ext cx="10464800" cy="1676400"/>
          </a:xfrm>
        </p:spPr>
        <p:txBody>
          <a:bodyPr/>
          <a:lstStyle/>
          <a:p>
            <a:r>
              <a:rPr lang="en-US" altLang="en-US" sz="6600" dirty="0" smtClean="0">
                <a:solidFill>
                  <a:srgbClr val="2B4714"/>
                </a:solidFill>
                <a:latin typeface="Gotham" charset="0"/>
                <a:cs typeface="Gotham" charset="0"/>
                <a:sym typeface="Gotham" charset="0"/>
              </a:rPr>
              <a:t>Content Page discontinued</a:t>
            </a:r>
            <a:endParaRPr lang="en-US" sz="6600" dirty="0"/>
          </a:p>
        </p:txBody>
      </p:sp>
      <p:sp>
        <p:nvSpPr>
          <p:cNvPr id="10" name="TextBox 9"/>
          <p:cNvSpPr txBox="1"/>
          <p:nvPr/>
        </p:nvSpPr>
        <p:spPr>
          <a:xfrm>
            <a:off x="330200" y="2039815"/>
            <a:ext cx="1209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 smtClean="0"/>
              <a:t>Cognos</a:t>
            </a:r>
            <a:r>
              <a:rPr lang="en-US" sz="3600" dirty="0" smtClean="0"/>
              <a:t> 11 does not have a “My Content” page </a:t>
            </a:r>
          </a:p>
          <a:p>
            <a:pPr algn="l"/>
            <a:endParaRPr lang="en-US" sz="3600" dirty="0"/>
          </a:p>
          <a:p>
            <a:pPr algn="l"/>
            <a:r>
              <a:rPr lang="en-US" sz="3600" dirty="0" smtClean="0"/>
              <a:t>Instead when an user signs in, the Welcome page is displayed.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279400" y="4114800"/>
            <a:ext cx="5387926" cy="4419600"/>
            <a:chOff x="3530600" y="5257800"/>
            <a:chExt cx="5387926" cy="44196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5752" y="5943600"/>
              <a:ext cx="4103174" cy="3177994"/>
            </a:xfrm>
            <a:prstGeom prst="rect">
              <a:avLst/>
            </a:prstGeom>
          </p:spPr>
        </p:pic>
        <p:sp>
          <p:nvSpPr>
            <p:cNvPr id="11" name="Multiply 10"/>
            <p:cNvSpPr/>
            <p:nvPr/>
          </p:nvSpPr>
          <p:spPr bwMode="auto">
            <a:xfrm>
              <a:off x="3530600" y="5257800"/>
              <a:ext cx="5387926" cy="4419600"/>
            </a:xfrm>
            <a:prstGeom prst="mathMultiply">
              <a:avLst>
                <a:gd name="adj1" fmla="val 3007"/>
              </a:avLst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cs typeface="Heiti SC Light" charset="0"/>
                <a:sym typeface="Gill Sans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092" y="3878302"/>
            <a:ext cx="6627508" cy="3284498"/>
          </a:xfrm>
          <a:prstGeom prst="rect">
            <a:avLst/>
          </a:prstGeom>
        </p:spPr>
      </p:pic>
      <p:cxnSp>
        <p:nvCxnSpPr>
          <p:cNvPr id="9" name="Curved Connector 8"/>
          <p:cNvCxnSpPr>
            <a:stCxn id="2" idx="0"/>
            <a:endCxn id="6" idx="1"/>
          </p:cNvCxnSpPr>
          <p:nvPr/>
        </p:nvCxnSpPr>
        <p:spPr bwMode="auto">
          <a:xfrm rot="16200000" flipH="1">
            <a:off x="3760239" y="3487699"/>
            <a:ext cx="719951" cy="3345753"/>
          </a:xfrm>
          <a:prstGeom prst="curvedConnector4">
            <a:avLst>
              <a:gd name="adj1" fmla="val -69203"/>
              <a:gd name="adj2" fmla="val 72251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1853729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7254875"/>
            <a:ext cx="2514600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70000" y="0"/>
            <a:ext cx="10464800" cy="1676400"/>
          </a:xfrm>
        </p:spPr>
        <p:txBody>
          <a:bodyPr/>
          <a:lstStyle/>
          <a:p>
            <a:r>
              <a:rPr lang="en-US" altLang="en-US" sz="8800" dirty="0" smtClean="0">
                <a:solidFill>
                  <a:srgbClr val="2B4714"/>
                </a:solidFill>
                <a:latin typeface="Gotham" charset="0"/>
                <a:cs typeface="Gotham" charset="0"/>
                <a:sym typeface="Gotham" charset="0"/>
              </a:rPr>
              <a:t>Welcome Page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0200" y="2039815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smtClean="0"/>
              <a:t>The Welcome Page is the main hub in </a:t>
            </a:r>
            <a:r>
              <a:rPr lang="en-US" sz="3600" dirty="0" err="1" smtClean="0"/>
              <a:t>Cognos</a:t>
            </a:r>
            <a:r>
              <a:rPr lang="en-US" sz="3600" dirty="0" smtClean="0"/>
              <a:t> 11.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2895600"/>
            <a:ext cx="10058400" cy="498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79802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7254875"/>
            <a:ext cx="2514600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6400" y="0"/>
            <a:ext cx="11811000" cy="1676400"/>
          </a:xfrm>
        </p:spPr>
        <p:txBody>
          <a:bodyPr/>
          <a:lstStyle/>
          <a:p>
            <a:r>
              <a:rPr lang="en-US" altLang="en-US" sz="8800" dirty="0" smtClean="0">
                <a:solidFill>
                  <a:srgbClr val="2B4714"/>
                </a:solidFill>
                <a:latin typeface="Gotham" charset="0"/>
                <a:cs typeface="Gotham" charset="0"/>
                <a:sym typeface="Gotham" charset="0"/>
              </a:rPr>
              <a:t>Browsing in </a:t>
            </a:r>
            <a:r>
              <a:rPr lang="en-US" altLang="en-US" sz="8800" dirty="0" err="1" smtClean="0">
                <a:solidFill>
                  <a:srgbClr val="2B4714"/>
                </a:solidFill>
                <a:latin typeface="Gotham" charset="0"/>
                <a:cs typeface="Gotham" charset="0"/>
                <a:sym typeface="Gotham" charset="0"/>
              </a:rPr>
              <a:t>Cognos</a:t>
            </a:r>
            <a:r>
              <a:rPr lang="en-US" altLang="en-US" sz="8800" dirty="0" smtClean="0">
                <a:solidFill>
                  <a:srgbClr val="2B4714"/>
                </a:solidFill>
                <a:latin typeface="Gotham" charset="0"/>
                <a:cs typeface="Gotham" charset="0"/>
                <a:sym typeface="Gotham" charset="0"/>
              </a:rPr>
              <a:t> 11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0200" y="2039815"/>
            <a:ext cx="11887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 smtClean="0"/>
              <a:t>Cognos</a:t>
            </a:r>
            <a:r>
              <a:rPr lang="en-US" sz="3200" dirty="0" smtClean="0"/>
              <a:t> 11 does not have the same folder structure as the previous version. Instead there is a “My Content” for personal use and a “Team Content” for public use, replacing the “My Folders” and “Public Folders” respectively.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7809" y="4563482"/>
            <a:ext cx="5692791" cy="30679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4343400"/>
            <a:ext cx="4870001" cy="290046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635000" y="4796201"/>
            <a:ext cx="15240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cs typeface="Heiti SC Light" charset="0"/>
              <a:sym typeface="Gill Sans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193700" y="4796201"/>
            <a:ext cx="1524000" cy="457200"/>
          </a:xfrm>
          <a:prstGeom prst="ellipse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cs typeface="Heiti SC Light" charset="0"/>
              <a:sym typeface="Gill Sans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578600" y="5370632"/>
            <a:ext cx="1524000" cy="228600"/>
          </a:xfrm>
          <a:prstGeom prst="ellipse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cs typeface="Heiti SC Light" charset="0"/>
              <a:sym typeface="Gill Sans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654800" y="5710601"/>
            <a:ext cx="15240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cs typeface="Heiti SC Light" charset="0"/>
              <a:sym typeface="Gill Sans" charset="0"/>
            </a:endParaRPr>
          </a:p>
        </p:txBody>
      </p:sp>
      <p:cxnSp>
        <p:nvCxnSpPr>
          <p:cNvPr id="15" name="Curved Connector 14"/>
          <p:cNvCxnSpPr>
            <a:stCxn id="11" idx="0"/>
            <a:endCxn id="12" idx="0"/>
          </p:cNvCxnSpPr>
          <p:nvPr/>
        </p:nvCxnSpPr>
        <p:spPr bwMode="auto">
          <a:xfrm rot="16200000" flipH="1">
            <a:off x="4860934" y="2890966"/>
            <a:ext cx="574431" cy="4384900"/>
          </a:xfrm>
          <a:prstGeom prst="curvedConnector3">
            <a:avLst>
              <a:gd name="adj1" fmla="val -39796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Curved Connector 18"/>
          <p:cNvCxnSpPr>
            <a:stCxn id="8" idx="4"/>
            <a:endCxn id="14" idx="3"/>
          </p:cNvCxnSpPr>
          <p:nvPr/>
        </p:nvCxnSpPr>
        <p:spPr bwMode="auto">
          <a:xfrm rot="16200000" flipH="1">
            <a:off x="3811331" y="2839069"/>
            <a:ext cx="652322" cy="5480985"/>
          </a:xfrm>
          <a:prstGeom prst="curvedConnector3">
            <a:avLst>
              <a:gd name="adj1" fmla="val 140176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5156856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7254875"/>
            <a:ext cx="2514600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6400" y="0"/>
            <a:ext cx="11811000" cy="1676400"/>
          </a:xfrm>
        </p:spPr>
        <p:txBody>
          <a:bodyPr/>
          <a:lstStyle/>
          <a:p>
            <a:r>
              <a:rPr lang="en-US" altLang="en-US" sz="8800" dirty="0" smtClean="0">
                <a:solidFill>
                  <a:srgbClr val="2B4714"/>
                </a:solidFill>
                <a:latin typeface="Gotham" charset="0"/>
                <a:cs typeface="Gotham" charset="0"/>
                <a:sym typeface="Gotham" charset="0"/>
              </a:rPr>
              <a:t>Navigation Panes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0200" y="1524000"/>
            <a:ext cx="11887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err="1" smtClean="0"/>
              <a:t>Cognos</a:t>
            </a:r>
            <a:r>
              <a:rPr lang="en-US" sz="2800" dirty="0" smtClean="0"/>
              <a:t> 11 uses expanding panes for content navigation, instead of the traditional folder interface. A single click on a pane name will expand it.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 smtClean="0"/>
              <a:t>The interface will display 3 levels of panes at a time. If more than 3 levels are expanded a new pane with a left arrow will appear to allow the user to go back a pane level. 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 smtClean="0"/>
              <a:t>Here are examples of expanding the Team Content pane 3 and 4 levels.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200" y="5105400"/>
            <a:ext cx="9497646" cy="204564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1400" y="6874066"/>
            <a:ext cx="6778717" cy="273964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 bwMode="auto">
          <a:xfrm>
            <a:off x="1930400" y="5638800"/>
            <a:ext cx="1219200" cy="304800"/>
          </a:xfrm>
          <a:prstGeom prst="rect">
            <a:avLst/>
          </a:prstGeom>
          <a:noFill/>
          <a:ln w="38100" cap="flat" cmpd="sng" algn="ctr">
            <a:solidFill>
              <a:srgbClr val="EE6008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cs typeface="Heiti SC Light" charset="0"/>
              <a:sym typeface="Gill Sans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469423" y="5627077"/>
            <a:ext cx="1219200" cy="304800"/>
          </a:xfrm>
          <a:prstGeom prst="rect">
            <a:avLst/>
          </a:prstGeom>
          <a:noFill/>
          <a:ln w="38100" cap="flat" cmpd="sng" algn="ctr">
            <a:solidFill>
              <a:srgbClr val="EE6008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cs typeface="Heiti SC Light" charset="0"/>
              <a:sym typeface="Gill Sans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051430" y="5627077"/>
            <a:ext cx="1813169" cy="304800"/>
          </a:xfrm>
          <a:prstGeom prst="rect">
            <a:avLst/>
          </a:prstGeom>
          <a:noFill/>
          <a:ln w="38100" cap="flat" cmpd="sng" algn="ctr">
            <a:solidFill>
              <a:srgbClr val="EE6008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cs typeface="Heiti SC Light" charset="0"/>
              <a:sym typeface="Gill Sans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897018" y="5396244"/>
            <a:ext cx="3062056" cy="461665"/>
          </a:xfrm>
          <a:prstGeom prst="rect">
            <a:avLst/>
          </a:prstGeom>
          <a:noFill/>
          <a:ln w="38100">
            <a:solidFill>
              <a:srgbClr val="EE6008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3 levels of navigation</a:t>
            </a:r>
            <a:endParaRPr lang="en-US" sz="2400" dirty="0"/>
          </a:p>
        </p:txBody>
      </p:sp>
      <p:cxnSp>
        <p:nvCxnSpPr>
          <p:cNvPr id="29" name="Curved Connector 28"/>
          <p:cNvCxnSpPr>
            <a:stCxn id="24" idx="0"/>
            <a:endCxn id="25" idx="0"/>
          </p:cNvCxnSpPr>
          <p:nvPr/>
        </p:nvCxnSpPr>
        <p:spPr bwMode="auto">
          <a:xfrm rot="5400000" flipH="1" flipV="1">
            <a:off x="6862745" y="1073499"/>
            <a:ext cx="242556" cy="8888046"/>
          </a:xfrm>
          <a:prstGeom prst="curvedConnector3">
            <a:avLst>
              <a:gd name="adj1" fmla="val 266743"/>
            </a:avLst>
          </a:prstGeom>
          <a:blipFill dpi="0" rotWithShape="0">
            <a:blip r:embed="rId6"/>
            <a:srcRect/>
            <a:tile tx="0" ty="0" sx="100000" sy="100000" flip="none" algn="tl"/>
          </a:blipFill>
          <a:ln w="38100" cap="flat" cmpd="sng" algn="ctr">
            <a:solidFill>
              <a:srgbClr val="EE6008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Curved Connector 30"/>
          <p:cNvCxnSpPr>
            <a:stCxn id="26" idx="0"/>
            <a:endCxn id="25" idx="0"/>
          </p:cNvCxnSpPr>
          <p:nvPr/>
        </p:nvCxnSpPr>
        <p:spPr bwMode="auto">
          <a:xfrm rot="5400000" flipH="1" flipV="1">
            <a:off x="8138118" y="2337150"/>
            <a:ext cx="230833" cy="6349023"/>
          </a:xfrm>
          <a:prstGeom prst="curvedConnector3">
            <a:avLst>
              <a:gd name="adj1" fmla="val 265055"/>
            </a:avLst>
          </a:prstGeom>
          <a:blipFill dpi="0" rotWithShape="0">
            <a:blip r:embed="rId6"/>
            <a:srcRect/>
            <a:tile tx="0" ty="0" sx="100000" sy="100000" flip="none" algn="tl"/>
          </a:blipFill>
          <a:ln w="38100" cap="flat" cmpd="sng" algn="ctr">
            <a:solidFill>
              <a:srgbClr val="EE6008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Curved Connector 33"/>
          <p:cNvCxnSpPr>
            <a:stCxn id="27" idx="0"/>
            <a:endCxn id="25" idx="0"/>
          </p:cNvCxnSpPr>
          <p:nvPr/>
        </p:nvCxnSpPr>
        <p:spPr bwMode="auto">
          <a:xfrm rot="5400000" flipH="1" flipV="1">
            <a:off x="9577614" y="3776646"/>
            <a:ext cx="230833" cy="3470031"/>
          </a:xfrm>
          <a:prstGeom prst="curvedConnector3">
            <a:avLst>
              <a:gd name="adj1" fmla="val 234583"/>
            </a:avLst>
          </a:prstGeom>
          <a:blipFill dpi="0" rotWithShape="0">
            <a:blip r:embed="rId6"/>
            <a:srcRect/>
            <a:tile tx="0" ty="0" sx="100000" sy="100000" flip="none" algn="tl"/>
          </a:blipFill>
          <a:ln w="38100" cap="flat" cmpd="sng" algn="ctr">
            <a:solidFill>
              <a:srgbClr val="EE6008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Rectangle 36"/>
          <p:cNvSpPr/>
          <p:nvPr/>
        </p:nvSpPr>
        <p:spPr bwMode="auto">
          <a:xfrm>
            <a:off x="10754381" y="6831637"/>
            <a:ext cx="1219200" cy="3048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cs typeface="Heiti SC Light" charset="0"/>
              <a:sym typeface="Gill Sans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968999" y="9232900"/>
            <a:ext cx="609601" cy="380807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cs typeface="Heiti SC Light" charset="0"/>
              <a:sym typeface="Gill Sans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30200" y="7966878"/>
            <a:ext cx="5141158" cy="83099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4th level of navigation with the left arrow displayed</a:t>
            </a:r>
            <a:endParaRPr lang="en-US" sz="2400" dirty="0"/>
          </a:p>
        </p:txBody>
      </p:sp>
      <p:cxnSp>
        <p:nvCxnSpPr>
          <p:cNvPr id="41" name="Curved Connector 40"/>
          <p:cNvCxnSpPr>
            <a:stCxn id="37" idx="0"/>
            <a:endCxn id="40" idx="3"/>
          </p:cNvCxnSpPr>
          <p:nvPr/>
        </p:nvCxnSpPr>
        <p:spPr bwMode="auto">
          <a:xfrm rot="16200000" flipH="1" flipV="1">
            <a:off x="7642300" y="4660695"/>
            <a:ext cx="1550740" cy="5892623"/>
          </a:xfrm>
          <a:prstGeom prst="curvedConnector4">
            <a:avLst>
              <a:gd name="adj1" fmla="val -14741"/>
              <a:gd name="adj2" fmla="val 55173"/>
            </a:avLst>
          </a:prstGeom>
          <a:blipFill dpi="0" rotWithShape="0">
            <a:blip r:embed="rId6"/>
            <a:srcRect/>
            <a:tile tx="0" ty="0" sx="100000" sy="100000" flip="none" algn="tl"/>
          </a:blip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Curved Connector 43"/>
          <p:cNvCxnSpPr>
            <a:stCxn id="38" idx="0"/>
            <a:endCxn id="40" idx="3"/>
          </p:cNvCxnSpPr>
          <p:nvPr/>
        </p:nvCxnSpPr>
        <p:spPr bwMode="auto">
          <a:xfrm rot="16200000" flipV="1">
            <a:off x="5447318" y="8406418"/>
            <a:ext cx="850523" cy="802442"/>
          </a:xfrm>
          <a:prstGeom prst="curvedConnector2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2506972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7254875"/>
            <a:ext cx="2514600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6400" y="0"/>
            <a:ext cx="11811000" cy="1676400"/>
          </a:xfrm>
        </p:spPr>
        <p:txBody>
          <a:bodyPr/>
          <a:lstStyle/>
          <a:p>
            <a:r>
              <a:rPr lang="en-US" altLang="en-US" sz="8800" dirty="0" err="1" smtClean="0">
                <a:solidFill>
                  <a:srgbClr val="2B4714"/>
                </a:solidFill>
                <a:latin typeface="Gotham" charset="0"/>
                <a:cs typeface="Gotham" charset="0"/>
                <a:sym typeface="Gotham" charset="0"/>
              </a:rPr>
              <a:t>Cognos</a:t>
            </a:r>
            <a:r>
              <a:rPr lang="en-US" altLang="en-US" sz="8800" dirty="0" smtClean="0">
                <a:solidFill>
                  <a:srgbClr val="2B4714"/>
                </a:solidFill>
                <a:latin typeface="Gotham" charset="0"/>
                <a:cs typeface="Gotham" charset="0"/>
                <a:sym typeface="Gotham" charset="0"/>
              </a:rPr>
              <a:t> 11 Icons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0200" y="2039815"/>
            <a:ext cx="1188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/>
              <a:t>Here are the main </a:t>
            </a:r>
            <a:r>
              <a:rPr lang="en-US" sz="3200" dirty="0" err="1" smtClean="0"/>
              <a:t>Cognos</a:t>
            </a:r>
            <a:r>
              <a:rPr lang="en-US" sz="3200" dirty="0" smtClean="0"/>
              <a:t> 11 icons used in the navigation panes.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767" y="3613466"/>
            <a:ext cx="409575" cy="3619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100388" y="3502054"/>
            <a:ext cx="1903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/>
              <a:t>Folder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6813" y="4086829"/>
            <a:ext cx="314325" cy="3429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100388" y="3993008"/>
            <a:ext cx="1903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/>
              <a:t>Report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6813" y="4608999"/>
            <a:ext cx="333375" cy="3048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100387" y="4429729"/>
            <a:ext cx="6423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/>
              <a:t>Reporting Package</a:t>
            </a:r>
          </a:p>
        </p:txBody>
      </p:sp>
    </p:spTree>
    <p:extLst>
      <p:ext uri="{BB962C8B-B14F-4D97-AF65-F5344CB8AC3E}">
        <p14:creationId xmlns:p14="http://schemas.microsoft.com/office/powerpoint/2010/main" val="539342314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"/>
        <a:cs typeface="Heiti SC Light"/>
      </a:majorFont>
      <a:minorFont>
        <a:latin typeface="Gill Sans"/>
        <a:ea typeface="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09325-125-PowerPoint.ppt [Read-Only] [Compatibility Mode]" id="{B54678E0-D339-401C-BEC4-2314C9181635}" vid="{E3BC4DA4-3972-4334-A3E9-2174DE5693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1425</TotalTime>
  <Pages>0</Pages>
  <Words>423</Words>
  <Characters>0</Characters>
  <Application>Microsoft Office PowerPoint</Application>
  <PresentationFormat>Custom</PresentationFormat>
  <Lines>0</Lines>
  <Paragraphs>46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65 Helvetica Medium</vt:lpstr>
      <vt:lpstr>Arial</vt:lpstr>
      <vt:lpstr>Calibri</vt:lpstr>
      <vt:lpstr>Gill Sans</vt:lpstr>
      <vt:lpstr>Gotham</vt:lpstr>
      <vt:lpstr>Gotham Bold</vt:lpstr>
      <vt:lpstr>Heiti SC Light</vt:lpstr>
      <vt:lpstr>Title &amp; Bullets</vt:lpstr>
      <vt:lpstr>PowerPoint Presentation</vt:lpstr>
      <vt:lpstr>PowerPoint Presentation</vt:lpstr>
      <vt:lpstr>Introduction</vt:lpstr>
      <vt:lpstr>Sign-in Page</vt:lpstr>
      <vt:lpstr>Content Page discontinued</vt:lpstr>
      <vt:lpstr>Welcome Page</vt:lpstr>
      <vt:lpstr>Browsing in Cognos 11</vt:lpstr>
      <vt:lpstr>Navigation Panes</vt:lpstr>
      <vt:lpstr>Cognos 11 Icons</vt:lpstr>
      <vt:lpstr>Running a report</vt:lpstr>
      <vt:lpstr>Running a report in different formats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Andrey Campos</dc:creator>
  <cp:keywords/>
  <dc:description/>
  <cp:lastModifiedBy>Andrey Campos</cp:lastModifiedBy>
  <cp:revision>39</cp:revision>
  <dcterms:modified xsi:type="dcterms:W3CDTF">2018-04-02T18:01:04Z</dcterms:modified>
</cp:coreProperties>
</file>